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3" r:id="rId2"/>
    <p:sldId id="261" r:id="rId3"/>
    <p:sldId id="263" r:id="rId4"/>
    <p:sldId id="266" r:id="rId5"/>
    <p:sldId id="267" r:id="rId6"/>
    <p:sldId id="268" r:id="rId7"/>
    <p:sldId id="269" r:id="rId8"/>
    <p:sldId id="270" r:id="rId9"/>
    <p:sldId id="273" r:id="rId10"/>
    <p:sldId id="274" r:id="rId11"/>
    <p:sldId id="275" r:id="rId12"/>
    <p:sldId id="276" r:id="rId13"/>
    <p:sldId id="277" r:id="rId14"/>
    <p:sldId id="278" r:id="rId15"/>
    <p:sldId id="281" r:id="rId16"/>
    <p:sldId id="282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37"/>
    <p:restoredTop sz="94658"/>
  </p:normalViewPr>
  <p:slideViewPr>
    <p:cSldViewPr snapToGrid="0">
      <p:cViewPr varScale="1">
        <p:scale>
          <a:sx n="78" d="100"/>
          <a:sy n="78" d="100"/>
        </p:scale>
        <p:origin x="1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566D68-3CF7-6349-DC10-D8819AB24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25A1239-5930-2179-3F01-D853205C4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8005FA-61D5-6A75-AE21-A142C8AD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BACFC5-3ABD-F87E-7C9B-8AD8D1EA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7645EB-6C9D-A0D0-B459-B788F89A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97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76B14A-C473-1CB4-2006-55C1C555D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48FD58-7CDF-4832-43AF-F4A716271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7E04A4-C825-575B-368A-6449137C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7495CD-6684-2C04-FFEB-F89831ED0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B293EA-6508-B959-E3A6-7DF38224E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61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88AA6CB-B48B-CF3C-CC90-36DB29857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0BEF6B-57DC-F268-E4BB-0C72D3470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5FD975-18FE-6E8C-135A-DA688FD6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F0D7A8-5362-A01C-1CD3-1462FCA5B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32EF2A-6C88-7CED-F680-67B9856EF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96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005206-93E2-1F0B-37D7-880A28C6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EFC30C-E52A-5320-BA79-74E6C8E60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84754F-97A6-B4F4-3AD7-F5F0B382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F5E0F6-D733-0369-4236-4C28977A9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E27A10-D9A6-3983-8701-AA68A28C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24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E3B1E3-A335-0743-70AC-836A7365C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CEEFD3-1CD9-A3EA-13F2-0E4FCAC43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1EC398-C43F-BAF5-96D6-29517AD87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F8FB6-43C1-EA05-56A3-CCA50857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0BE74E-F2F4-59EF-D45D-8C7EC355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52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6691C9-AE3A-99AB-3F31-39639068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3757C3-4DFA-1CE2-2255-8B680026D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51A92E-76FB-DF96-4965-1E7D9E695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810A97-963B-BC87-ECDD-768D6242C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B7DC17-9932-CE4D-500F-C4DD68BF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5A6698-7D16-1131-775D-79CD2C83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82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D0F2B2-1119-0965-B46B-42DCC2646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47215E-E313-2632-92A7-23BDC025F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D6188A-28DB-AC6F-A0ED-78D3B16B5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821EDF2-91E0-9A5C-E14C-530C5E20A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ED62CEF-8B43-8FC0-C025-F12EC284E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039915-8218-C95E-B066-75F4E0FD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9C4CA34-BD4B-6C0F-A462-E6BCB312E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735776F-AC0D-9D04-F75C-99FC48A8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501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8E2E8A-3BE2-B317-DD03-C601AAF8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57F8B5-73C8-14ED-C44B-38D4CCD51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36DE5F9-8DD9-D3B8-1EA8-A3B138A21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D39E56-8D01-0EA7-F052-06669BE4E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89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A4DD6EF-EEF3-1A94-0708-2EBEBD7A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240E44F-076A-3CCE-413C-E2FD1CA4A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B32AE0-00CF-B8DD-8514-E504FDF2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85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AF2EF-A42D-40E4-23BC-44787A5F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8DCCA3-2B7E-9FC4-3FD7-4785D9DA2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AE2805-DE9C-5CB9-0D17-EF01DE9E2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A7917F-5B27-1B33-F168-69431F08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FB8A3E-0C0E-3937-A3C4-6E280E0B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5EB3BD-AD7D-AFD7-D9A6-910D317B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029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4CC506-632F-A9B0-7355-DF8DCCCD3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FF82176-1DCF-FAFC-EF57-89C7FF823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993A224-D718-E8A5-BEB1-B9D819729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F41EE85-9162-5021-AE7F-E1BE3F58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1D9875-7DF4-77E9-403C-E92D756B7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D9F8CB-C9AC-A910-4D09-CD36E677D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22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9DBB0CB-A109-3F40-D59B-BBA95330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EA8756-2011-90B9-3286-126EA621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580FF1-019E-4D69-86B0-2C5A9BA96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2F2ED-8DEE-6343-A5C0-7EF39011109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BCE65E-789E-5A1C-AF02-B0EB8FA34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A7D6C4-4235-7144-832C-B728B7A79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3383C-0154-EA41-A940-8F97D8DCC8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31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A5B4330-8B05-B549-96A5-7B0F20F91236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F2B705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B5B71F7-0DFA-C17D-88F2-99627B14E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286000"/>
            <a:ext cx="10668000" cy="1270000"/>
          </a:xfrm>
        </p:spPr>
        <p:txBody>
          <a:bodyPr/>
          <a:lstStyle/>
          <a:p>
            <a:pPr algn="ctr"/>
            <a:r>
              <a:rPr lang="ja-JP" sz="4000" b="1">
                <a:solidFill>
                  <a:srgbClr val="0E2841"/>
                </a:solidFill>
              </a:rPr>
              <a:t>システム化立案書テンプレート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A456354-05CC-5E2C-776A-EBF71C89E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0" y="4191000"/>
            <a:ext cx="8382000" cy="1524000"/>
          </a:xfrm>
        </p:spPr>
        <p:txBody>
          <a:bodyPr/>
          <a:lstStyle/>
          <a:p>
            <a:pPr algn="ctr">
              <a:spcAft>
                <a:spcPts val="1000"/>
              </a:spcAft>
              <a:buNone/>
            </a:pPr>
            <a:r>
              <a:rPr lang="ja-JP" sz="1600">
                <a:solidFill>
                  <a:srgbClr val="156082"/>
                </a:solidFill>
              </a:rPr>
              <a:t>このスライドに直接書き込んで、自社の立案書として完成させてください。</a:t>
            </a:r>
          </a:p>
          <a:p>
            <a:pPr algn="ctr">
              <a:spcBef>
                <a:spcPts val="300"/>
              </a:spcBef>
              <a:buNone/>
            </a:pPr>
            <a:r>
              <a:rPr lang="ja-JP" sz="1400">
                <a:solidFill>
                  <a:srgbClr val="595959"/>
                </a:solidFill>
              </a:rPr>
              <a:t>プロジェクト名：　　　　　　　作成日：</a:t>
            </a:r>
          </a:p>
          <a:p>
            <a:pPr algn="ctr">
              <a:spcBef>
                <a:spcPts val="300"/>
              </a:spcBef>
              <a:buNone/>
            </a:pPr>
            <a:r>
              <a:rPr lang="ja-JP" sz="1400">
                <a:solidFill>
                  <a:srgbClr val="595959"/>
                </a:solidFill>
              </a:rPr>
              <a:t>作成者：　　　　　　　　部署／会社名：</a:t>
            </a:r>
          </a:p>
        </p:txBody>
      </p:sp>
      <p:sp>
        <p:nvSpPr>
          <p:cNvPr id="9" name="titleRule">
            <a:extLst>
              <a:ext uri="{FF2B5EF4-FFF2-40B4-BE49-F238E27FC236}">
                <a16:creationId xmlns:a16="http://schemas.microsoft.com/office/drawing/2014/main" id="{30D50D88-A195-8E4B-BDD6-982F48D39F66}"/>
              </a:ext>
            </a:extLst>
          </p:cNvPr>
          <p:cNvSpPr/>
          <p:nvPr/>
        </p:nvSpPr>
        <p:spPr>
          <a:xfrm>
            <a:off x="5461000" y="3810000"/>
            <a:ext cx="1270000" cy="76200"/>
          </a:xfrm>
          <a:prstGeom prst="rect">
            <a:avLst/>
          </a:prstGeom>
          <a:solidFill>
            <a:srgbClr val="F2B705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85EDBEA-25F4-E175-C0EC-687D73A4EDEE}"/>
              </a:ext>
            </a:extLst>
          </p:cNvPr>
          <p:cNvSpPr txBox="1"/>
          <p:nvPr/>
        </p:nvSpPr>
        <p:spPr>
          <a:xfrm>
            <a:off x="5959929" y="-702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323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F661F1-041D-393F-0EDC-14C95FF5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07. </a:t>
            </a:r>
            <a:r>
              <a:rPr kumimoji="1" lang="ja-JP" altLang="en-US"/>
              <a:t>必要な機能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FBC240-A341-1583-D82A-8B4C2224A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buNone/>
            </a:pPr>
            <a:r>
              <a:rPr lang="ja-JP" sz="1600" dirty="0">
                <a:solidFill>
                  <a:srgbClr val="595959"/>
                </a:solidFill>
              </a:rPr>
              <a:t>Must（必須）・Should（あれば望ましい）・Could（将来）に分けて記入してください。</a:t>
            </a:r>
          </a:p>
          <a:p>
            <a:pPr>
              <a:spcBef>
                <a:spcPts val="500"/>
              </a:spcBef>
              <a:buNone/>
            </a:pPr>
            <a:r>
              <a:rPr lang="ja-JP" sz="1800" b="1" dirty="0">
                <a:solidFill>
                  <a:srgbClr val="156082"/>
                </a:solidFill>
              </a:rPr>
              <a:t>Must（必須）</a:t>
            </a:r>
          </a:p>
          <a:p>
            <a:pPr marL="228600" indent="0">
              <a:buNone/>
            </a:pPr>
            <a:r>
              <a:rPr lang="ja-JP" sz="1600" dirty="0">
                <a:solidFill>
                  <a:srgbClr val="A6A6A6"/>
                </a:solidFill>
              </a:rPr>
              <a:t>例：受注情報の登録・編集・検索</a:t>
            </a:r>
          </a:p>
          <a:p>
            <a:pPr>
              <a:spcBef>
                <a:spcPts val="600"/>
              </a:spcBef>
              <a:buNone/>
            </a:pPr>
            <a:r>
              <a:rPr lang="ja-JP" sz="1800" b="1" dirty="0">
                <a:solidFill>
                  <a:srgbClr val="156082"/>
                </a:solidFill>
              </a:rPr>
              <a:t>Should（あれば望ましい）</a:t>
            </a:r>
          </a:p>
          <a:p>
            <a:pPr marL="228600" indent="0">
              <a:buNone/>
            </a:pPr>
            <a:r>
              <a:rPr lang="ja-JP" sz="1600" dirty="0">
                <a:solidFill>
                  <a:srgbClr val="A6A6A6"/>
                </a:solidFill>
              </a:rPr>
              <a:t>例：承認フロー、権限管理</a:t>
            </a:r>
          </a:p>
          <a:p>
            <a:pPr>
              <a:spcBef>
                <a:spcPts val="600"/>
              </a:spcBef>
              <a:buNone/>
            </a:pPr>
            <a:r>
              <a:rPr lang="ja-JP" sz="1800" b="1" dirty="0">
                <a:solidFill>
                  <a:srgbClr val="156082"/>
                </a:solidFill>
              </a:rPr>
              <a:t>Could（将来的に追加したい）</a:t>
            </a:r>
          </a:p>
          <a:p>
            <a:pPr marL="228600" indent="0">
              <a:buNone/>
            </a:pPr>
            <a:r>
              <a:rPr lang="ja-JP" sz="1600" dirty="0">
                <a:solidFill>
                  <a:srgbClr val="A6A6A6"/>
                </a:solidFill>
              </a:rPr>
              <a:t>例：売上分析ダッシュボード</a:t>
            </a:r>
          </a:p>
        </p:txBody>
      </p:sp>
    </p:spTree>
    <p:extLst>
      <p:ext uri="{BB962C8B-B14F-4D97-AF65-F5344CB8AC3E}">
        <p14:creationId xmlns:p14="http://schemas.microsoft.com/office/powerpoint/2010/main" val="298218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90CB87-0443-6E27-B385-74676709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08. </a:t>
            </a:r>
            <a:r>
              <a:rPr kumimoji="1" lang="ja-JP" altLang="en-US"/>
              <a:t>概算費用・</a:t>
            </a:r>
            <a:r>
              <a:rPr kumimoji="1" lang="en" altLang="ja-JP"/>
              <a:t>ROI</a:t>
            </a:r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D170A4-BCF9-3944-B3DD-A6A0F6BFCC6C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初期費用だけでなく、月額費用・社内工数・教育費まで含めて記入してください。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7EA634B-11BB-4B44-BA53-63C2A5DC4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388142"/>
              </p:ext>
            </p:extLst>
          </p:nvPr>
        </p:nvGraphicFramePr>
        <p:xfrm>
          <a:off x="762000" y="2249488"/>
          <a:ext cx="10668000" cy="287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0">
                  <a:extLst>
                    <a:ext uri="{9D8B030D-6E8A-4147-A177-3AD203B41FA5}">
                      <a16:colId xmlns:a16="http://schemas.microsoft.com/office/drawing/2014/main" val="1858888082"/>
                    </a:ext>
                  </a:extLst>
                </a:gridCol>
                <a:gridCol w="7112000">
                  <a:extLst>
                    <a:ext uri="{9D8B030D-6E8A-4147-A177-3AD203B41FA5}">
                      <a16:colId xmlns:a16="http://schemas.microsoft.com/office/drawing/2014/main" val="11336357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費用項目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内容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98424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初期費用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252550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月額費用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223947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社内工数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78525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教育費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441389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初年度コスト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062322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E5F4DA-274A-DC46-B669-0FC43118A764}"/>
              </a:ext>
            </a:extLst>
          </p:cNvPr>
          <p:cNvSpPr txBox="1"/>
          <p:nvPr/>
        </p:nvSpPr>
        <p:spPr>
          <a:xfrm>
            <a:off x="762000" y="54752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" altLang="ja-JP" sz="1500" b="1">
                <a:solidFill>
                  <a:srgbClr val="156082"/>
                </a:solidFill>
                <a:latin typeface="Yu Gothic"/>
                <a:ea typeface="Yu Gothic"/>
              </a:rPr>
              <a:t>ROI</a:t>
            </a:r>
            <a:r>
              <a:rPr lang="ja-JP" altLang="en" sz="1500" b="1">
                <a:solidFill>
                  <a:srgbClr val="156082"/>
                </a:solidFill>
                <a:latin typeface="Yu Gothic"/>
                <a:ea typeface="Yu Gothic"/>
              </a:rPr>
              <a:t>（％）＝（</a:t>
            </a:r>
            <a:r>
              <a:rPr lang="ja-JP" altLang="en-US" sz="1500" b="1">
                <a:solidFill>
                  <a:srgbClr val="156082"/>
                </a:solidFill>
                <a:latin typeface="Yu Gothic"/>
                <a:ea typeface="Yu Gothic"/>
              </a:rPr>
              <a:t>年間効果額－年間コスト）</a:t>
            </a:r>
            <a:r>
              <a:rPr lang="en-US" altLang="ja-JP" sz="1500" b="1">
                <a:solidFill>
                  <a:srgbClr val="156082"/>
                </a:solidFill>
                <a:latin typeface="Yu Gothic"/>
                <a:ea typeface="Yu Gothic"/>
              </a:rPr>
              <a:t>÷ </a:t>
            </a:r>
            <a:r>
              <a:rPr lang="ja-JP" altLang="en-US" sz="1500" b="1">
                <a:solidFill>
                  <a:srgbClr val="156082"/>
                </a:solidFill>
                <a:latin typeface="Yu Gothic"/>
                <a:ea typeface="Yu Gothic"/>
              </a:rPr>
              <a:t>年間コスト </a:t>
            </a:r>
            <a:r>
              <a:rPr lang="en-US" altLang="ja-JP" sz="1500" b="1">
                <a:solidFill>
                  <a:srgbClr val="156082"/>
                </a:solidFill>
                <a:latin typeface="Yu Gothic"/>
                <a:ea typeface="Yu Gothic"/>
              </a:rPr>
              <a:t>× 100</a:t>
            </a:r>
            <a:endParaRPr lang="ja-JP" altLang="en-US" sz="1500" b="1">
              <a:solidFill>
                <a:srgbClr val="156082"/>
              </a:solidFill>
              <a:latin typeface="Yu Gothic"/>
              <a:ea typeface="Yu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76638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A661C-D4D3-C8AA-31CE-06175C00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09. </a:t>
            </a:r>
            <a:r>
              <a:rPr kumimoji="1" lang="ja-JP" altLang="en-US"/>
              <a:t>導入スケジュール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37B03F-0B24-F24B-8EA6-610714AE779F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構想立案から導入後の定着まで、フェーズごとの期間を記入してください。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935FE4C-9797-DA43-A0F3-5A29506DC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905922"/>
              </p:ext>
            </p:extLst>
          </p:nvPr>
        </p:nvGraphicFramePr>
        <p:xfrm>
          <a:off x="762000" y="2249488"/>
          <a:ext cx="10668000" cy="312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0">
                  <a:extLst>
                    <a:ext uri="{9D8B030D-6E8A-4147-A177-3AD203B41FA5}">
                      <a16:colId xmlns:a16="http://schemas.microsoft.com/office/drawing/2014/main" val="2793228535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18503656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フェーズ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目安期間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046596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構想立案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2719605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システム選定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35065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要件定義・設定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1154496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テスト・教育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454010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本番稼働・定着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4749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368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624E94-520E-ED4A-D10E-F3E55531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10. </a:t>
            </a:r>
            <a:r>
              <a:rPr kumimoji="1" lang="ja-JP" altLang="en-US"/>
              <a:t>推進体制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BCC32F-7DFA-634B-A9BE-CCD80E8077E7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誰が意思決定し、誰が進め、誰が現場の声を集めるのかを記入してください。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3FEBA5C-BECF-344B-B4D2-FFF5AB76F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587992"/>
              </p:ext>
            </p:extLst>
          </p:nvPr>
        </p:nvGraphicFramePr>
        <p:xfrm>
          <a:off x="762000" y="2249488"/>
          <a:ext cx="106680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0">
                  <a:extLst>
                    <a:ext uri="{9D8B030D-6E8A-4147-A177-3AD203B41FA5}">
                      <a16:colId xmlns:a16="http://schemas.microsoft.com/office/drawing/2014/main" val="722936233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887569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役割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担当者名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9927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プロジェクトオーナー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57678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推進担当者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481274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現場キーパーソン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989977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外部パートナー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740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620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AA5DD1-CB69-07D5-EF68-0B047C8D6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11. </a:t>
            </a:r>
            <a:r>
              <a:rPr kumimoji="1" lang="ja-JP" altLang="en-US"/>
              <a:t>想定リスクと対策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3B7E6D-0B6E-5F46-A265-D338D109F687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起こりうるリスクと、その対策をセットで記入してください。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E28FC53-5010-6642-8FCD-E2F56FAB4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550133"/>
              </p:ext>
            </p:extLst>
          </p:nvPr>
        </p:nvGraphicFramePr>
        <p:xfrm>
          <a:off x="762000" y="2249488"/>
          <a:ext cx="10668000" cy="318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1899970606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86573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想定リスク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対策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86064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76702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6578896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73366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4485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74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61D506-7BB8-7798-D832-2C9CD18A1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12. </a:t>
            </a:r>
            <a:r>
              <a:rPr kumimoji="1" lang="ja-JP" altLang="en-US"/>
              <a:t>承認してほしい事項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B7FD7D-F6FE-23BD-A3FE-8ED6EFDEA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buNone/>
            </a:pPr>
            <a:r>
              <a:rPr lang="ja-JP" sz="1600" dirty="0">
                <a:solidFill>
                  <a:srgbClr val="595959"/>
                </a:solidFill>
              </a:rPr>
              <a:t>何を承認してほしいのかを、具体的に箇条書きで記入してください。</a:t>
            </a:r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endParaRPr lang="ja-JP" sz="1800" dirty="0"/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endParaRPr lang="ja-JP" sz="1800" dirty="0"/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endParaRPr lang="ja-JP" sz="1800" dirty="0"/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endParaRPr lang="ja-JP" sz="1800" dirty="0"/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endParaRPr lang="ja-JP" sz="1800" dirty="0"/>
          </a:p>
        </p:txBody>
      </p:sp>
    </p:spTree>
    <p:extLst>
      <p:ext uri="{BB962C8B-B14F-4D97-AF65-F5344CB8AC3E}">
        <p14:creationId xmlns:p14="http://schemas.microsoft.com/office/powerpoint/2010/main" val="1173168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D8DE2D-8333-92E0-6D59-0117A22F6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記入後の進め方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ED4C79-74FA-33BC-9DB7-DE21EE514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01　</a:t>
            </a:r>
            <a:r>
              <a:rPr lang="ja-JP" sz="1800" dirty="0"/>
              <a:t>本テンプレートの内容を、経営層・現場責任者に共有し、承認を得てください。</a:t>
            </a:r>
          </a:p>
          <a:p>
            <a:pPr marL="514350" indent="-514350">
              <a:spcBef>
                <a:spcPts val="9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02　</a:t>
            </a:r>
            <a:r>
              <a:rPr lang="ja-JP" sz="1800" dirty="0"/>
              <a:t>承認後は、内容を</a:t>
            </a:r>
            <a:r>
              <a:rPr lang="ja-JP" sz="1800"/>
              <a:t>もとに</a:t>
            </a:r>
            <a:r>
              <a:rPr lang="ja-JP" altLang="ja-JP" sz="1800"/>
              <a:t>提案依頼書</a:t>
            </a:r>
            <a:r>
              <a:rPr lang="ja-JP" sz="1800"/>
              <a:t>（</a:t>
            </a:r>
            <a:r>
              <a:rPr lang="ja-JP" altLang="ja-JP" sz="1800"/>
              <a:t>RFP</a:t>
            </a:r>
            <a:r>
              <a:rPr lang="ja-JP" sz="1800"/>
              <a:t>）</a:t>
            </a:r>
            <a:r>
              <a:rPr lang="ja-JP" sz="1800" dirty="0"/>
              <a:t>や要件定義への具体化を進めてください。</a:t>
            </a:r>
          </a:p>
          <a:p>
            <a:pPr marL="514350" indent="-514350">
              <a:spcBef>
                <a:spcPts val="9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03　</a:t>
            </a:r>
            <a:r>
              <a:rPr lang="ja-JP" sz="1800" dirty="0"/>
              <a:t>開発会社に相談する際は、本テンプレートをそのまま共有すると要望が伝わりやすくなります。</a:t>
            </a:r>
          </a:p>
          <a:p>
            <a:pPr>
              <a:spcBef>
                <a:spcPts val="1400"/>
              </a:spcBef>
              <a:buNone/>
            </a:pPr>
            <a:r>
              <a:rPr lang="ja-JP" sz="1400" dirty="0">
                <a:solidFill>
                  <a:srgbClr val="808080"/>
                </a:solidFill>
              </a:rPr>
              <a:t>出典：株式会社みんなシステムズ コラム「システム化構想の立案テンプレート」</a:t>
            </a:r>
          </a:p>
          <a:p>
            <a:pPr>
              <a:buNone/>
            </a:pPr>
            <a:r>
              <a:rPr lang="en-US" sz="1400" dirty="0">
                <a:solidFill>
                  <a:srgbClr val="808080"/>
                </a:solidFill>
              </a:rPr>
              <a:t>https://minna-systems.co.jp/column/system-planning-template/</a:t>
            </a:r>
          </a:p>
        </p:txBody>
      </p:sp>
    </p:spTree>
    <p:extLst>
      <p:ext uri="{BB962C8B-B14F-4D97-AF65-F5344CB8AC3E}">
        <p14:creationId xmlns:p14="http://schemas.microsoft.com/office/powerpoint/2010/main" val="394864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93B9FB-5F33-DA46-8E2C-1A063AED3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sz="2800" b="1" dirty="0"/>
              <a:t>このテンプレートの使い方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E2A1A5-5A96-53A6-1DCC-6A13C0CF8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ja-JP" sz="1800" dirty="0"/>
              <a:t>各スライドの点線の枠・表の空欄に、自社の状況を直接入力してください。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ja-JP" sz="1800" dirty="0"/>
              <a:t>一部のスライドには記入例（グレーの文字）を薄く入れています。内容を消して書き換えてください。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ja-JP" sz="1800" dirty="0"/>
              <a:t>情報がまだ整理できていない項目は空欄のまま進め、後から埋めても構いません。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ja-JP" sz="1800" dirty="0"/>
              <a:t>全項目を埋めたら、経営層・現場・開発会社との合意形成資料としてご利用ください。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715382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C0BDD1-FB9C-8371-2D90-3C67C208E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テンプレート項目一覧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9DFC2E-DBE3-849D-5D5C-84C7F9A4C0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01　</a:t>
            </a:r>
            <a:r>
              <a:rPr lang="ja-JP" sz="1800" dirty="0"/>
              <a:t>プロジェクト名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02　</a:t>
            </a:r>
            <a:r>
              <a:rPr lang="ja-JP" sz="1800" dirty="0"/>
              <a:t>背景・目的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03　</a:t>
            </a:r>
            <a:r>
              <a:rPr lang="ja-JP" sz="1800" dirty="0"/>
              <a:t>現状の業務課題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04　</a:t>
            </a:r>
            <a:r>
              <a:rPr lang="ja-JP" sz="1800" dirty="0"/>
              <a:t>実現したい状態・KPI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05　</a:t>
            </a:r>
            <a:r>
              <a:rPr lang="ja-JP" sz="1800" dirty="0"/>
              <a:t>対象範囲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06　</a:t>
            </a:r>
            <a:r>
              <a:rPr lang="ja-JP" sz="1800" dirty="0"/>
              <a:t>システム化の方針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F203D7-2C1A-6333-AC1A-D6B1CCF3E9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07　</a:t>
            </a:r>
            <a:r>
              <a:rPr lang="ja-JP" sz="1800" dirty="0"/>
              <a:t>必要な機能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08　</a:t>
            </a:r>
            <a:r>
              <a:rPr lang="ja-JP" sz="1800" dirty="0"/>
              <a:t>概算費用・ROI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09　</a:t>
            </a:r>
            <a:r>
              <a:rPr lang="ja-JP" sz="1800" dirty="0"/>
              <a:t>導入スケジュール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10　</a:t>
            </a:r>
            <a:r>
              <a:rPr lang="ja-JP" sz="1800" dirty="0"/>
              <a:t>推進体制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11　</a:t>
            </a:r>
            <a:r>
              <a:rPr lang="ja-JP" sz="1800" dirty="0"/>
              <a:t>想定リスクと対策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156082"/>
                </a:solidFill>
              </a:rPr>
              <a:t>12　</a:t>
            </a:r>
            <a:r>
              <a:rPr lang="ja-JP" sz="1800" dirty="0"/>
              <a:t>承認してほしい事項</a:t>
            </a:r>
          </a:p>
        </p:txBody>
      </p:sp>
    </p:spTree>
    <p:extLst>
      <p:ext uri="{BB962C8B-B14F-4D97-AF65-F5344CB8AC3E}">
        <p14:creationId xmlns:p14="http://schemas.microsoft.com/office/powerpoint/2010/main" val="334142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EECE4F-0B5E-8796-E8D6-90EC1A8ED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01. </a:t>
            </a:r>
            <a:r>
              <a:rPr kumimoji="1" lang="ja-JP" altLang="en-US"/>
              <a:t>プロジェクト名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8E18B9-EEB2-EF79-F922-9F15E987A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ja-JP" sz="1600" dirty="0">
                <a:solidFill>
                  <a:srgbClr val="595959"/>
                </a:solidFill>
              </a:rPr>
              <a:t>対象業務と改善目的が分かる名前を記入してください。</a:t>
            </a:r>
          </a:p>
          <a:p>
            <a:pPr>
              <a:spcBef>
                <a:spcPts val="600"/>
              </a:spcBef>
              <a:buNone/>
            </a:pPr>
            <a:r>
              <a:rPr lang="ja-JP" sz="1800" dirty="0">
                <a:solidFill>
                  <a:srgbClr val="A6A6A6"/>
                </a:solidFill>
              </a:rPr>
              <a:t>例：受注</a:t>
            </a:r>
            <a:r>
              <a:rPr lang="ja-JP" sz="1800">
                <a:solidFill>
                  <a:srgbClr val="A6A6A6"/>
                </a:solidFill>
              </a:rPr>
              <a:t>・請求業務</a:t>
            </a:r>
            <a:r>
              <a:rPr lang="ja-JP" sz="1800" dirty="0">
                <a:solidFill>
                  <a:srgbClr val="A6A6A6"/>
                </a:solidFill>
              </a:rPr>
              <a:t>の効率化プロジェクト</a:t>
            </a:r>
          </a:p>
        </p:txBody>
      </p:sp>
    </p:spTree>
    <p:extLst>
      <p:ext uri="{BB962C8B-B14F-4D97-AF65-F5344CB8AC3E}">
        <p14:creationId xmlns:p14="http://schemas.microsoft.com/office/powerpoint/2010/main" val="245672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69FA0A-8324-A357-BE70-312803A9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02. </a:t>
            </a:r>
            <a:r>
              <a:rPr kumimoji="1" lang="ja-JP" altLang="en-US"/>
              <a:t>背景・目的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ABE336-9167-F62C-31BA-768639B73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ja-JP" sz="1600" dirty="0">
                <a:solidFill>
                  <a:srgbClr val="595959"/>
                </a:solidFill>
              </a:rPr>
              <a:t>「なぜ今システム化が必要か」を、現状課題と目指す姿の両方を含めて記入してください。</a:t>
            </a:r>
          </a:p>
          <a:p>
            <a:pPr>
              <a:spcBef>
                <a:spcPts val="600"/>
              </a:spcBef>
              <a:buNone/>
            </a:pPr>
            <a:r>
              <a:rPr lang="ja-JP" sz="1800" dirty="0">
                <a:solidFill>
                  <a:srgbClr val="A6A6A6"/>
                </a:solidFill>
              </a:rPr>
              <a:t>例：受注件数の増加に伴い、転記・確認・請求書作成の工数が増えている。</a:t>
            </a:r>
          </a:p>
          <a:p>
            <a:pPr>
              <a:spcBef>
                <a:spcPts val="300"/>
              </a:spcBef>
              <a:buNone/>
            </a:pPr>
            <a:r>
              <a:rPr lang="ja-JP" sz="1800" dirty="0">
                <a:solidFill>
                  <a:srgbClr val="A6A6A6"/>
                </a:solidFill>
              </a:rPr>
              <a:t>受注から請求までの情報を一元管理し、間接業務の負担軽減と利益率改善を目指す。</a:t>
            </a:r>
          </a:p>
        </p:txBody>
      </p:sp>
    </p:spTree>
    <p:extLst>
      <p:ext uri="{BB962C8B-B14F-4D97-AF65-F5344CB8AC3E}">
        <p14:creationId xmlns:p14="http://schemas.microsoft.com/office/powerpoint/2010/main" val="298138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CC0145-A85A-D5CB-4A29-3558BDA6D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03. </a:t>
            </a:r>
            <a:r>
              <a:rPr kumimoji="1" lang="ja-JP" altLang="en-US"/>
              <a:t>現状の業務課題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8876947-025C-0C41-930D-1D9A3BD866C4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時間・品質・属人化・情報共有・顧客影響の観点で、具体的な事実や数字を記入してください。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26FD1551-F54A-E447-AD6B-E1DB35505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74560"/>
              </p:ext>
            </p:extLst>
          </p:nvPr>
        </p:nvGraphicFramePr>
        <p:xfrm>
          <a:off x="762000" y="2249488"/>
          <a:ext cx="106680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1560250578"/>
                    </a:ext>
                  </a:extLst>
                </a:gridCol>
                <a:gridCol w="4318000">
                  <a:extLst>
                    <a:ext uri="{9D8B030D-6E8A-4147-A177-3AD203B41FA5}">
                      <a16:colId xmlns:a16="http://schemas.microsoft.com/office/drawing/2014/main" val="202927977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5925225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現状課題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具体的な状況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影響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58315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752217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94558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301965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419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88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98F8B1-5BF8-5E0B-2CFB-CCAFC200C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04. </a:t>
            </a:r>
            <a:r>
              <a:rPr kumimoji="1" lang="ja-JP" altLang="en-US"/>
              <a:t>実現したい状態・</a:t>
            </a:r>
            <a:r>
              <a:rPr kumimoji="1" lang="en" altLang="ja-JP"/>
              <a:t>KPI</a:t>
            </a:r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EEE07E-3C53-C548-AB7A-6F217EA94DE6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「効率化したい」ではなく、数値目標を記入してください。導入前の現状値も記録しておきます。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4F7CC5B-3747-2D4C-AF78-AD6704AD8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82831"/>
              </p:ext>
            </p:extLst>
          </p:nvPr>
        </p:nvGraphicFramePr>
        <p:xfrm>
          <a:off x="762000" y="2249488"/>
          <a:ext cx="106680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0">
                  <a:extLst>
                    <a:ext uri="{9D8B030D-6E8A-4147-A177-3AD203B41FA5}">
                      <a16:colId xmlns:a16="http://schemas.microsoft.com/office/drawing/2014/main" val="1928460789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146701189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2857064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改善したい項目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現状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目標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5232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07577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467409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723551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1795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77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8E36B8-C122-1914-1011-B6D8F9737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05. </a:t>
            </a:r>
            <a:r>
              <a:rPr kumimoji="1" lang="ja-JP" altLang="en-US"/>
              <a:t>対象範囲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E04C66-B249-394F-BBDF-AC016CA20BB8}"/>
              </a:ext>
            </a:extLst>
          </p:cNvPr>
          <p:cNvSpPr txBox="1"/>
          <p:nvPr/>
        </p:nvSpPr>
        <p:spPr>
          <a:xfrm>
            <a:off x="762000" y="1766888"/>
            <a:ext cx="10668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ja-JP" altLang="en-US" sz="1500">
                <a:solidFill>
                  <a:srgbClr val="595959"/>
                </a:solidFill>
                <a:latin typeface="Yu Gothic"/>
                <a:ea typeface="Yu Gothic"/>
              </a:rPr>
              <a:t>「今回やること」と「今回やらないこと」を分けて記入してください。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F4236AC-BDE8-B040-99DF-E545169613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260637"/>
              </p:ext>
            </p:extLst>
          </p:nvPr>
        </p:nvGraphicFramePr>
        <p:xfrm>
          <a:off x="762000" y="2249488"/>
          <a:ext cx="10668000" cy="312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0">
                  <a:extLst>
                    <a:ext uri="{9D8B030D-6E8A-4147-A177-3AD203B41FA5}">
                      <a16:colId xmlns:a16="http://schemas.microsoft.com/office/drawing/2014/main" val="2419960301"/>
                    </a:ext>
                  </a:extLst>
                </a:gridCol>
                <a:gridCol w="7112000">
                  <a:extLst>
                    <a:ext uri="{9D8B030D-6E8A-4147-A177-3AD203B41FA5}">
                      <a16:colId xmlns:a16="http://schemas.microsoft.com/office/drawing/2014/main" val="21998406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項目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rgbClr val="FFFFFF"/>
                          </a:solidFill>
                        </a:rPr>
                        <a:t>内容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62313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対象業務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9297968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対象部署／ユーザー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303046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対象データ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174981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今回の対象外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9612877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r>
                        <a:rPr lang="ja-JP" altLang="en-US" sz="1500" b="1"/>
                        <a:t>将来の拡張候補</a:t>
                      </a:r>
                    </a:p>
                  </a:txBody>
                  <a:tcPr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975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9196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2843EE-E499-6C3F-0894-82D5FB59B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06. </a:t>
            </a:r>
            <a:r>
              <a:rPr kumimoji="1" lang="ja-JP" altLang="en-US"/>
              <a:t>システム化の方針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A03FDE-E5E1-444F-E05D-96D4826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buNone/>
            </a:pPr>
            <a:r>
              <a:rPr lang="ja-JP" sz="1600" dirty="0">
                <a:solidFill>
                  <a:srgbClr val="595959"/>
                </a:solidFill>
              </a:rPr>
              <a:t>SaaS・パッケージ・スクラッチ開発など、どの方向性で進めるかを記入してください。</a:t>
            </a:r>
          </a:p>
          <a:p>
            <a:pPr marL="400050" indent="-400050">
              <a:spcBef>
                <a:spcPts val="500"/>
              </a:spcBef>
              <a:buFont typeface="MS Gothic"/>
              <a:buChar char="□"/>
            </a:pPr>
            <a:r>
              <a:rPr lang="ja-JP" sz="1800" b="1" dirty="0"/>
              <a:t>SaaS（クラウドサービス）</a:t>
            </a:r>
          </a:p>
          <a:p>
            <a:pPr marL="400050" indent="-400050">
              <a:spcBef>
                <a:spcPts val="500"/>
              </a:spcBef>
              <a:buFont typeface="MS Gothic"/>
              <a:buChar char="□"/>
            </a:pPr>
            <a:r>
              <a:rPr lang="ja-JP" sz="1800" b="1" dirty="0"/>
              <a:t>パッケージ導入</a:t>
            </a:r>
          </a:p>
          <a:p>
            <a:pPr marL="400050" indent="-400050">
              <a:spcBef>
                <a:spcPts val="500"/>
              </a:spcBef>
              <a:buFont typeface="MS Gothic"/>
              <a:buChar char="□"/>
            </a:pPr>
            <a:r>
              <a:rPr lang="ja-JP" sz="1800" b="1" dirty="0"/>
              <a:t>スクラッチ開発（独自開発）</a:t>
            </a:r>
          </a:p>
          <a:p>
            <a:pPr marL="400050" indent="-400050">
              <a:spcBef>
                <a:spcPts val="500"/>
              </a:spcBef>
              <a:buFont typeface="MS Gothic"/>
              <a:buChar char="□"/>
            </a:pPr>
            <a:r>
              <a:rPr lang="ja-JP" sz="1800" b="1" dirty="0"/>
              <a:t>その他・検討中</a:t>
            </a:r>
          </a:p>
          <a:p>
            <a:pPr>
              <a:spcBef>
                <a:spcPts val="900"/>
              </a:spcBef>
              <a:buNone/>
            </a:pPr>
            <a:r>
              <a:rPr lang="ja-JP" sz="1500" dirty="0">
                <a:solidFill>
                  <a:srgbClr val="A6A6A6"/>
                </a:solidFill>
              </a:rPr>
              <a:t>方針の補足・理由を記入してください。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372105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0FA1E4F-1C03-0E48-9FE1-79B8648B1571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f767c627-b128-4462-b797-5d2c479bea95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753</Words>
  <Application>Microsoft Macintosh PowerPoint</Application>
  <PresentationFormat>ワイド画面</PresentationFormat>
  <Paragraphs>105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MS Gothic</vt:lpstr>
      <vt:lpstr>Yu Gothic</vt:lpstr>
      <vt:lpstr>Yu Gothic</vt:lpstr>
      <vt:lpstr>游ゴシック Light</vt:lpstr>
      <vt:lpstr>Arial</vt:lpstr>
      <vt:lpstr>Office テーマ</vt:lpstr>
      <vt:lpstr>システム化立案書テンプレート</vt:lpstr>
      <vt:lpstr>このテンプレートの使い方</vt:lpstr>
      <vt:lpstr>テンプレート項目一覧</vt:lpstr>
      <vt:lpstr>01. プロジェクト名</vt:lpstr>
      <vt:lpstr>02. 背景・目的</vt:lpstr>
      <vt:lpstr>03. 現状の業務課題</vt:lpstr>
      <vt:lpstr>04. 実現したい状態・KPI</vt:lpstr>
      <vt:lpstr>05. 対象範囲</vt:lpstr>
      <vt:lpstr>06. システム化の方針</vt:lpstr>
      <vt:lpstr>07. 必要な機能</vt:lpstr>
      <vt:lpstr>08. 概算費用・ROI</vt:lpstr>
      <vt:lpstr>09. 導入スケジュール</vt:lpstr>
      <vt:lpstr>10. 推進体制</vt:lpstr>
      <vt:lpstr>11. 想定リスクと対策</vt:lpstr>
      <vt:lpstr>12. 承認してほしい事項</vt:lpstr>
      <vt:lpstr>記入後の進め方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拓也 樹下</dc:creator>
  <cp:lastModifiedBy>拓也 樹下</cp:lastModifiedBy>
  <cp:revision>3</cp:revision>
  <dcterms:created xsi:type="dcterms:W3CDTF">2026-07-02T15:07:22Z</dcterms:created>
  <dcterms:modified xsi:type="dcterms:W3CDTF">2026-07-02T16:05:43Z</dcterms:modified>
</cp:coreProperties>
</file>